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handoutMasterIdLst>
    <p:handoutMasterId r:id="rId10"/>
  </p:handoutMasterIdLst>
  <p:sldIdLst>
    <p:sldId id="257" r:id="rId2"/>
    <p:sldId id="265" r:id="rId3"/>
    <p:sldId id="266" r:id="rId4"/>
    <p:sldId id="271" r:id="rId5"/>
    <p:sldId id="272" r:id="rId6"/>
    <p:sldId id="273" r:id="rId7"/>
    <p:sldId id="264" r:id="rId8"/>
    <p:sldId id="279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3B2C2997-341B-41B9-B608-655CC08667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84408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7B90218-97F6-4C25-B05B-C12AB2988C6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250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981BF-18D1-4523-A542-E805C0BA75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4792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37FBC4-86EE-4562-9DE3-E9999427C2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0795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B2E99D-901A-4996-BDB4-46030F8C9D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4222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2CD4F5-0340-4A2F-AF22-7746F8179B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5405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5BDA9-3FCF-474F-9230-09CEC41046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2024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5548AC-B85F-4D8E-9F2E-54B50283DA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020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AC7F68-B899-4683-A361-46584C8C0C9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5790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58BB4-4BC9-4D21-91D5-257F9E23BF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1836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76266-6954-4949-8B51-FFCDEE283A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308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EE50A0-0158-4BB1-BB03-58F4D72063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6946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3B284E2-7410-4505-A94B-5152042C85E3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9223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wmf"/><Relationship Id="rId10" Type="http://schemas.openxmlformats.org/officeDocument/2006/relationships/image" Target="../media/image13.wmf"/><Relationship Id="rId4" Type="http://schemas.openxmlformats.org/officeDocument/2006/relationships/image" Target="../media/image7.wmf"/><Relationship Id="rId9" Type="http://schemas.openxmlformats.org/officeDocument/2006/relationships/image" Target="../media/image12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3" Type="http://schemas.openxmlformats.org/officeDocument/2006/relationships/image" Target="../media/image15.wmf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304800"/>
            <a:ext cx="7315200" cy="1143000"/>
          </a:xfrm>
        </p:spPr>
        <p:txBody>
          <a:bodyPr/>
          <a:lstStyle/>
          <a:p>
            <a:pPr algn="l"/>
            <a:r>
              <a:rPr lang="en-US" altLang="en-US" sz="3200" dirty="0">
                <a:solidFill>
                  <a:schemeClr val="accent2"/>
                </a:solidFill>
              </a:rPr>
              <a:t>Me </a:t>
            </a:r>
            <a:r>
              <a:rPr lang="en-US" altLang="en-US" sz="3200" dirty="0" err="1">
                <a:solidFill>
                  <a:schemeClr val="accent2"/>
                </a:solidFill>
              </a:rPr>
              <a:t>llamo</a:t>
            </a:r>
            <a:r>
              <a:rPr lang="en-US" altLang="en-US" sz="3200" dirty="0">
                <a:solidFill>
                  <a:schemeClr val="accent2"/>
                </a:solidFill>
              </a:rPr>
              <a:t> ___________       </a:t>
            </a:r>
            <a:r>
              <a:rPr lang="en-US" altLang="en-US" sz="3200" dirty="0" err="1">
                <a:solidFill>
                  <a:schemeClr val="accent2"/>
                </a:solidFill>
              </a:rPr>
              <a:t>Clase</a:t>
            </a:r>
            <a:r>
              <a:rPr lang="en-US" altLang="en-US" sz="3200" dirty="0">
                <a:solidFill>
                  <a:schemeClr val="accent2"/>
                </a:solidFill>
              </a:rPr>
              <a:t> </a:t>
            </a:r>
            <a:r>
              <a:rPr lang="en-US" altLang="en-US" sz="3200" u="sng" dirty="0" smtClean="0">
                <a:solidFill>
                  <a:schemeClr val="accent2"/>
                </a:solidFill>
              </a:rPr>
              <a:t>702</a:t>
            </a:r>
            <a:r>
              <a:rPr lang="en-US" altLang="en-US" sz="3200" u="sng" dirty="0">
                <a:solidFill>
                  <a:schemeClr val="accent2"/>
                </a:solidFill>
              </a:rPr>
              <a:t/>
            </a:r>
            <a:br>
              <a:rPr lang="en-US" altLang="en-US" sz="3200" u="sng" dirty="0">
                <a:solidFill>
                  <a:schemeClr val="accent2"/>
                </a:solidFill>
              </a:rPr>
            </a:br>
            <a:r>
              <a:rPr lang="en-US" altLang="en-US" sz="3200" dirty="0">
                <a:solidFill>
                  <a:schemeClr val="accent2"/>
                </a:solidFill>
              </a:rPr>
              <a:t>La </a:t>
            </a:r>
            <a:r>
              <a:rPr lang="en-US" altLang="en-US" sz="3200" dirty="0" err="1">
                <a:solidFill>
                  <a:schemeClr val="accent2"/>
                </a:solidFill>
              </a:rPr>
              <a:t>fecha</a:t>
            </a:r>
            <a:r>
              <a:rPr lang="en-US" altLang="en-US" sz="3200" dirty="0">
                <a:solidFill>
                  <a:schemeClr val="accent2"/>
                </a:solidFill>
              </a:rPr>
              <a:t> </a:t>
            </a:r>
            <a:r>
              <a:rPr lang="en-US" altLang="en-US" sz="3200" dirty="0" err="1">
                <a:solidFill>
                  <a:schemeClr val="accent2"/>
                </a:solidFill>
              </a:rPr>
              <a:t>es</a:t>
            </a:r>
            <a:r>
              <a:rPr lang="en-US" altLang="en-US" sz="3200" dirty="0">
                <a:solidFill>
                  <a:schemeClr val="accent2"/>
                </a:solidFill>
              </a:rPr>
              <a:t> </a:t>
            </a:r>
            <a:r>
              <a:rPr lang="en-US" altLang="en-US" sz="3200">
                <a:solidFill>
                  <a:schemeClr val="accent2"/>
                </a:solidFill>
              </a:rPr>
              <a:t>el </a:t>
            </a:r>
            <a:r>
              <a:rPr lang="en-US" altLang="en-US" sz="3200" smtClean="0">
                <a:solidFill>
                  <a:schemeClr val="accent2"/>
                </a:solidFill>
              </a:rPr>
              <a:t>16 </a:t>
            </a:r>
            <a:r>
              <a:rPr lang="en-US" altLang="en-US" sz="3200" dirty="0">
                <a:solidFill>
                  <a:schemeClr val="accent2"/>
                </a:solidFill>
              </a:rPr>
              <a:t>de </a:t>
            </a:r>
            <a:r>
              <a:rPr lang="en-US" altLang="en-US" sz="3200" dirty="0" err="1" smtClean="0">
                <a:solidFill>
                  <a:schemeClr val="accent2"/>
                </a:solidFill>
              </a:rPr>
              <a:t>diciembre</a:t>
            </a:r>
            <a:r>
              <a:rPr lang="en-US" altLang="en-US" sz="3200" dirty="0" smtClean="0">
                <a:solidFill>
                  <a:schemeClr val="accent2"/>
                </a:solidFill>
              </a:rPr>
              <a:t> </a:t>
            </a:r>
            <a:r>
              <a:rPr lang="en-US" altLang="en-US" sz="3200" dirty="0">
                <a:solidFill>
                  <a:schemeClr val="accent2"/>
                </a:solidFill>
              </a:rPr>
              <a:t>del </a:t>
            </a:r>
            <a:r>
              <a:rPr lang="en-US" altLang="en-US" sz="3200" dirty="0" smtClean="0">
                <a:solidFill>
                  <a:schemeClr val="accent2"/>
                </a:solidFill>
              </a:rPr>
              <a:t>2013</a:t>
            </a:r>
            <a:endParaRPr lang="en-US" altLang="en-US" sz="3200" dirty="0">
              <a:solidFill>
                <a:schemeClr val="accent2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229600" cy="49530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b="1" dirty="0">
                <a:solidFill>
                  <a:schemeClr val="hlink"/>
                </a:solidFill>
              </a:rPr>
              <a:t>Propósito # </a:t>
            </a:r>
            <a:r>
              <a:rPr lang="es-ES_tradnl" altLang="en-US" b="1" dirty="0" smtClean="0">
                <a:solidFill>
                  <a:schemeClr val="hlink"/>
                </a:solidFill>
              </a:rPr>
              <a:t>34:</a:t>
            </a:r>
            <a:r>
              <a:rPr lang="es-ES_tradnl" altLang="en-US" dirty="0" smtClean="0">
                <a:solidFill>
                  <a:schemeClr val="hlink"/>
                </a:solidFill>
              </a:rPr>
              <a:t> </a:t>
            </a:r>
            <a:r>
              <a:rPr lang="es-ES_tradnl" altLang="en-US" dirty="0"/>
              <a:t>¿Cómo es tu escuela?</a:t>
            </a:r>
          </a:p>
          <a:p>
            <a:pPr>
              <a:buFontTx/>
              <a:buNone/>
            </a:pPr>
            <a:r>
              <a:rPr lang="es-ES_tradnl" altLang="en-US" b="1" dirty="0">
                <a:solidFill>
                  <a:schemeClr val="hlink"/>
                </a:solidFill>
              </a:rPr>
              <a:t>Actividad Inicial:</a:t>
            </a:r>
          </a:p>
          <a:p>
            <a:r>
              <a:rPr lang="es-ES_tradnl" altLang="en-US" u="sng" dirty="0"/>
              <a:t>Escritura en silencio: </a:t>
            </a: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>
                <a:solidFill>
                  <a:schemeClr val="accent1"/>
                </a:solidFill>
              </a:rPr>
              <a:t>	</a:t>
            </a:r>
            <a:r>
              <a:rPr lang="es-ES_tradnl" altLang="en-US" i="1" dirty="0" err="1">
                <a:solidFill>
                  <a:srgbClr val="000099"/>
                </a:solidFill>
              </a:rPr>
              <a:t>Write</a:t>
            </a:r>
            <a:r>
              <a:rPr lang="es-ES_tradnl" altLang="en-US" i="1" dirty="0">
                <a:solidFill>
                  <a:srgbClr val="000099"/>
                </a:solidFill>
              </a:rPr>
              <a:t> as </a:t>
            </a:r>
            <a:r>
              <a:rPr lang="es-ES_tradnl" altLang="en-US" i="1" dirty="0" err="1">
                <a:solidFill>
                  <a:srgbClr val="000099"/>
                </a:solidFill>
              </a:rPr>
              <a:t>many</a:t>
            </a:r>
            <a:r>
              <a:rPr lang="es-ES_tradnl" altLang="en-US" i="1" dirty="0">
                <a:solidFill>
                  <a:srgbClr val="000099"/>
                </a:solidFill>
              </a:rPr>
              <a:t> </a:t>
            </a:r>
            <a:r>
              <a:rPr lang="es-ES_tradnl" altLang="en-US" i="1" dirty="0" err="1">
                <a:solidFill>
                  <a:srgbClr val="000099"/>
                </a:solidFill>
              </a:rPr>
              <a:t>words</a:t>
            </a:r>
            <a:r>
              <a:rPr lang="es-ES_tradnl" altLang="en-US" i="1" dirty="0">
                <a:solidFill>
                  <a:srgbClr val="000099"/>
                </a:solidFill>
              </a:rPr>
              <a:t> </a:t>
            </a:r>
            <a:r>
              <a:rPr lang="es-ES_tradnl" altLang="en-US" i="1" dirty="0" err="1">
                <a:solidFill>
                  <a:srgbClr val="000099"/>
                </a:solidFill>
              </a:rPr>
              <a:t>you</a:t>
            </a:r>
            <a:r>
              <a:rPr lang="es-ES_tradnl" altLang="en-US" i="1" dirty="0">
                <a:solidFill>
                  <a:srgbClr val="000099"/>
                </a:solidFill>
              </a:rPr>
              <a:t> </a:t>
            </a:r>
            <a:r>
              <a:rPr lang="es-ES_tradnl" altLang="en-US" i="1" dirty="0" err="1">
                <a:solidFill>
                  <a:srgbClr val="000099"/>
                </a:solidFill>
              </a:rPr>
              <a:t>know</a:t>
            </a:r>
            <a:r>
              <a:rPr lang="es-ES_tradnl" altLang="en-US" i="1" dirty="0">
                <a:solidFill>
                  <a:srgbClr val="000099"/>
                </a:solidFill>
              </a:rPr>
              <a:t> in </a:t>
            </a:r>
            <a:r>
              <a:rPr lang="es-ES_tradnl" altLang="en-US" i="1" dirty="0" err="1">
                <a:solidFill>
                  <a:srgbClr val="000099"/>
                </a:solidFill>
              </a:rPr>
              <a:t>Spanish</a:t>
            </a:r>
            <a:r>
              <a:rPr lang="es-ES_tradnl" altLang="en-US" i="1" dirty="0">
                <a:solidFill>
                  <a:srgbClr val="000099"/>
                </a:solidFill>
              </a:rPr>
              <a:t> </a:t>
            </a:r>
            <a:r>
              <a:rPr lang="es-ES_tradnl" altLang="en-US" i="1" dirty="0" err="1">
                <a:solidFill>
                  <a:srgbClr val="000099"/>
                </a:solidFill>
              </a:rPr>
              <a:t>that</a:t>
            </a:r>
            <a:r>
              <a:rPr lang="es-ES_tradnl" altLang="en-US" i="1" dirty="0">
                <a:solidFill>
                  <a:srgbClr val="000099"/>
                </a:solidFill>
              </a:rPr>
              <a:t> are </a:t>
            </a:r>
            <a:r>
              <a:rPr lang="es-ES_tradnl" altLang="en-US" i="1" dirty="0" err="1">
                <a:solidFill>
                  <a:srgbClr val="000099"/>
                </a:solidFill>
              </a:rPr>
              <a:t>related</a:t>
            </a:r>
            <a:r>
              <a:rPr lang="es-ES_tradnl" altLang="en-US" i="1" dirty="0">
                <a:solidFill>
                  <a:srgbClr val="000099"/>
                </a:solidFill>
              </a:rPr>
              <a:t> to </a:t>
            </a:r>
            <a:r>
              <a:rPr lang="es-ES_tradnl" altLang="en-US" i="1" dirty="0" err="1">
                <a:solidFill>
                  <a:srgbClr val="000099"/>
                </a:solidFill>
              </a:rPr>
              <a:t>school</a:t>
            </a:r>
            <a:r>
              <a:rPr lang="es-ES_tradnl" altLang="en-US" i="1" dirty="0">
                <a:solidFill>
                  <a:srgbClr val="000099"/>
                </a:solidFill>
              </a:rPr>
              <a:t>: </a:t>
            </a:r>
            <a:endParaRPr lang="es-ES_tradnl" altLang="en-US" i="1" dirty="0" smtClean="0">
              <a:solidFill>
                <a:srgbClr val="000099"/>
              </a:solidFill>
            </a:endParaRPr>
          </a:p>
          <a:p>
            <a:pPr marL="0" indent="0">
              <a:buNone/>
            </a:pPr>
            <a:r>
              <a:rPr lang="es-ES_tradnl" altLang="en-US" b="1" dirty="0" smtClean="0">
                <a:solidFill>
                  <a:srgbClr val="FF0000"/>
                </a:solidFill>
              </a:rPr>
              <a:t>Tarea # </a:t>
            </a:r>
            <a:r>
              <a:rPr lang="es-ES_tradnl" altLang="en-US" b="1" dirty="0" smtClean="0">
                <a:solidFill>
                  <a:srgbClr val="FF0000"/>
                </a:solidFill>
              </a:rPr>
              <a:t>34:</a:t>
            </a:r>
            <a:endParaRPr lang="es-ES_tradnl" altLang="en-US" b="1" dirty="0" smtClean="0">
              <a:solidFill>
                <a:srgbClr val="FF0000"/>
              </a:solidFill>
            </a:endParaRPr>
          </a:p>
          <a:p>
            <a:r>
              <a:rPr lang="es-ES_tradnl" altLang="en-US" dirty="0" err="1" smtClean="0"/>
              <a:t>Make</a:t>
            </a:r>
            <a:r>
              <a:rPr lang="es-ES_tradnl" altLang="en-US" dirty="0" smtClean="0"/>
              <a:t> a </a:t>
            </a:r>
            <a:r>
              <a:rPr lang="es-ES_tradnl" altLang="en-US" dirty="0" err="1" smtClean="0"/>
              <a:t>list</a:t>
            </a:r>
            <a:r>
              <a:rPr lang="es-ES_tradnl" altLang="en-US" dirty="0" smtClean="0"/>
              <a:t> of al 21 </a:t>
            </a:r>
            <a:r>
              <a:rPr lang="es-ES_tradnl" altLang="en-US" dirty="0" err="1" smtClean="0"/>
              <a:t>Spanish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Speaking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countries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around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world</a:t>
            </a:r>
            <a:r>
              <a:rPr lang="es-ES_tradnl" altLang="en-US" dirty="0" smtClean="0"/>
              <a:t> and </a:t>
            </a:r>
            <a:r>
              <a:rPr lang="es-ES_tradnl" altLang="en-US" dirty="0" err="1" smtClean="0"/>
              <a:t>their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respective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capitals</a:t>
            </a:r>
            <a:r>
              <a:rPr lang="es-ES_tradnl" altLang="en-US" dirty="0" smtClean="0"/>
              <a:t>.</a:t>
            </a:r>
            <a:endParaRPr lang="es-ES_tradnl" altLang="en-US" dirty="0"/>
          </a:p>
          <a:p>
            <a:pPr>
              <a:buFontTx/>
              <a:buNone/>
            </a:pP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Vocabulario</a:t>
            </a:r>
            <a:r>
              <a:rPr lang="en-US" altLang="en-US" dirty="0" smtClean="0">
                <a:solidFill>
                  <a:srgbClr val="FF0000"/>
                </a:solidFill>
              </a:rPr>
              <a:t>: en la </a:t>
            </a:r>
            <a:r>
              <a:rPr lang="en-US" altLang="en-US" dirty="0" err="1" smtClean="0">
                <a:solidFill>
                  <a:srgbClr val="FF0000"/>
                </a:solidFill>
              </a:rPr>
              <a:t>escuela</a:t>
            </a:r>
            <a:endParaRPr lang="en-US" altLang="en-US" dirty="0">
              <a:solidFill>
                <a:srgbClr val="FF0000"/>
              </a:solidFill>
            </a:endParaRPr>
          </a:p>
        </p:txBody>
      </p:sp>
      <p:pic>
        <p:nvPicPr>
          <p:cNvPr id="4100" name="Picture 4" descr="MCj0435987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838200"/>
            <a:ext cx="1606550" cy="184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j030125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0" y="838200"/>
            <a:ext cx="1830388" cy="15652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2" name="Picture 6" descr="MCj0370868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990600"/>
            <a:ext cx="1808163" cy="167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MCBS00810_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143000"/>
            <a:ext cx="1905000" cy="137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4" name="Line 8"/>
          <p:cNvSpPr>
            <a:spLocks noChangeShapeType="1"/>
          </p:cNvSpPr>
          <p:nvPr/>
        </p:nvSpPr>
        <p:spPr bwMode="auto">
          <a:xfrm flipH="1">
            <a:off x="5486400" y="2057400"/>
            <a:ext cx="762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6705600" y="2286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810000"/>
            <a:ext cx="3048000" cy="153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 descr="MCj0396328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733800"/>
            <a:ext cx="1785938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733800"/>
            <a:ext cx="1062038" cy="151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9" name="Picture 13" descr="MCj02960840000[1]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25" y="533400"/>
            <a:ext cx="1476375" cy="1493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MCj02386650000[1]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038600"/>
            <a:ext cx="2514600" cy="153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358775" y="2590800"/>
            <a:ext cx="24606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La profesora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El profesor</a:t>
            </a:r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2819400" y="2544763"/>
            <a:ext cx="22129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una pizarra</a:t>
            </a:r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4727575" y="2971800"/>
            <a:ext cx="22796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 borrador</a:t>
            </a:r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5938838" y="2514600"/>
            <a:ext cx="16049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una tiza</a:t>
            </a:r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7162800" y="1981200"/>
            <a:ext cx="17176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 cesto</a:t>
            </a:r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>
            <a:off x="762000" y="5364163"/>
            <a:ext cx="14255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El aula</a:t>
            </a:r>
          </a:p>
        </p:txBody>
      </p:sp>
      <p:sp>
        <p:nvSpPr>
          <p:cNvPr id="4117" name="Text Box 21"/>
          <p:cNvSpPr txBox="1">
            <a:spLocks noChangeArrowheads="1"/>
          </p:cNvSpPr>
          <p:nvPr/>
        </p:nvSpPr>
        <p:spPr bwMode="auto">
          <a:xfrm>
            <a:off x="3048000" y="5440363"/>
            <a:ext cx="212248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una puerta</a:t>
            </a:r>
          </a:p>
        </p:txBody>
      </p:sp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4648200" y="5135563"/>
            <a:ext cx="24161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una ventana</a:t>
            </a:r>
          </a:p>
        </p:txBody>
      </p:sp>
      <p:sp>
        <p:nvSpPr>
          <p:cNvPr id="4119" name="Line 23"/>
          <p:cNvSpPr>
            <a:spLocks noChangeShapeType="1"/>
          </p:cNvSpPr>
          <p:nvPr/>
        </p:nvSpPr>
        <p:spPr bwMode="auto">
          <a:xfrm flipV="1">
            <a:off x="7315200" y="3581400"/>
            <a:ext cx="457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20" name="Line 24"/>
          <p:cNvSpPr>
            <a:spLocks noChangeShapeType="1"/>
          </p:cNvSpPr>
          <p:nvPr/>
        </p:nvSpPr>
        <p:spPr bwMode="auto">
          <a:xfrm>
            <a:off x="8153400" y="5257800"/>
            <a:ext cx="1524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21" name="Text Box 25"/>
          <p:cNvSpPr txBox="1">
            <a:spLocks noChangeArrowheads="1"/>
          </p:cNvSpPr>
          <p:nvPr/>
        </p:nvSpPr>
        <p:spPr bwMode="auto">
          <a:xfrm>
            <a:off x="7546975" y="3124200"/>
            <a:ext cx="16732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una silla</a:t>
            </a:r>
          </a:p>
        </p:txBody>
      </p:sp>
      <p:sp>
        <p:nvSpPr>
          <p:cNvPr id="4122" name="Text Box 26"/>
          <p:cNvSpPr txBox="1">
            <a:spLocks noChangeArrowheads="1"/>
          </p:cNvSpPr>
          <p:nvPr/>
        </p:nvSpPr>
        <p:spPr bwMode="auto">
          <a:xfrm>
            <a:off x="6705600" y="5897563"/>
            <a:ext cx="23939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 escritorio</a:t>
            </a:r>
          </a:p>
        </p:txBody>
      </p:sp>
    </p:spTree>
    <p:extLst>
      <p:ext uri="{BB962C8B-B14F-4D97-AF65-F5344CB8AC3E}">
        <p14:creationId xmlns:p14="http://schemas.microsoft.com/office/powerpoint/2010/main" val="3263437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1" grpId="0"/>
      <p:bldP spid="4112" grpId="0"/>
      <p:bldP spid="4113" grpId="0"/>
      <p:bldP spid="4114" grpId="0"/>
      <p:bldP spid="4115" grpId="0"/>
      <p:bldP spid="4116" grpId="0"/>
      <p:bldP spid="4117" grpId="0"/>
      <p:bldP spid="4118" grpId="0"/>
      <p:bldP spid="4121" grpId="0"/>
      <p:bldP spid="41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MCj0397464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1381125" cy="182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MCj0397528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52400"/>
            <a:ext cx="1824038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723900"/>
            <a:ext cx="152400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2442" y="482023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3876" y="715386"/>
            <a:ext cx="11049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49" y="2995398"/>
            <a:ext cx="1611312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558" y="2971800"/>
            <a:ext cx="161925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40960"/>
            <a:ext cx="17526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0319" y="3314700"/>
            <a:ext cx="1616075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4" name="Picture 1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3773" y="5299842"/>
            <a:ext cx="866775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1122363" y="1905000"/>
            <a:ext cx="2078037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La alumna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El alumno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4451283" y="2133600"/>
            <a:ext cx="95891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libro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5638800" y="2544761"/>
            <a:ext cx="189186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cuaderno</a:t>
            </a:r>
          </a:p>
        </p:txBody>
      </p:sp>
      <p:sp>
        <p:nvSpPr>
          <p:cNvPr id="5138" name="Text Box 18"/>
          <p:cNvSpPr txBox="1">
            <a:spLocks noChangeArrowheads="1"/>
          </p:cNvSpPr>
          <p:nvPr/>
        </p:nvSpPr>
        <p:spPr bwMode="auto">
          <a:xfrm>
            <a:off x="7890931" y="2410623"/>
            <a:ext cx="102784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lápiz</a:t>
            </a:r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233337" y="4694312"/>
            <a:ext cx="1778051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pluma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bolígrafo</a:t>
            </a:r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2242457" y="4687385"/>
            <a:ext cx="118654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papel</a:t>
            </a:r>
          </a:p>
        </p:txBody>
      </p:sp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1744198" y="6162867"/>
            <a:ext cx="120898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goma</a:t>
            </a:r>
          </a:p>
        </p:txBody>
      </p:sp>
      <p:sp>
        <p:nvSpPr>
          <p:cNvPr id="5142" name="Text Box 22"/>
          <p:cNvSpPr txBox="1">
            <a:spLocks noChangeArrowheads="1"/>
          </p:cNvSpPr>
          <p:nvPr/>
        </p:nvSpPr>
        <p:spPr bwMode="auto">
          <a:xfrm>
            <a:off x="4066907" y="6248399"/>
            <a:ext cx="180049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corrector</a:t>
            </a:r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5786276" y="5153891"/>
            <a:ext cx="159691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mochila</a:t>
            </a:r>
          </a:p>
        </p:txBody>
      </p:sp>
      <p:sp>
        <p:nvSpPr>
          <p:cNvPr id="21" name="Rectangle 2"/>
          <p:cNvSpPr>
            <a:spLocks noGrp="1" noChangeArrowheads="1"/>
          </p:cNvSpPr>
          <p:nvPr>
            <p:ph type="title"/>
          </p:nvPr>
        </p:nvSpPr>
        <p:spPr>
          <a:xfrm>
            <a:off x="3957638" y="0"/>
            <a:ext cx="5186362" cy="685800"/>
          </a:xfrm>
        </p:spPr>
        <p:txBody>
          <a:bodyPr/>
          <a:lstStyle/>
          <a:p>
            <a:pPr algn="l"/>
            <a:r>
              <a:rPr lang="en-US" altLang="en-US" sz="3600" b="1" dirty="0" err="1">
                <a:solidFill>
                  <a:srgbClr val="FF0000"/>
                </a:solidFill>
              </a:rPr>
              <a:t>Materiales</a:t>
            </a:r>
            <a:r>
              <a:rPr lang="en-US" altLang="en-US" sz="3600" b="1" dirty="0">
                <a:solidFill>
                  <a:srgbClr val="FF0000"/>
                </a:solidFill>
              </a:rPr>
              <a:t> </a:t>
            </a:r>
            <a:r>
              <a:rPr lang="en-US" altLang="en-US" sz="3600" b="1" dirty="0" err="1">
                <a:solidFill>
                  <a:srgbClr val="FF0000"/>
                </a:solidFill>
              </a:rPr>
              <a:t>Escolares</a:t>
            </a:r>
            <a:endParaRPr lang="en-US" altLang="en-US" sz="3600" b="1" dirty="0">
              <a:solidFill>
                <a:srgbClr val="FF0000"/>
              </a:solidFill>
            </a:endParaRPr>
          </a:p>
        </p:txBody>
      </p:sp>
      <p:pic>
        <p:nvPicPr>
          <p:cNvPr id="22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548" y="2971800"/>
            <a:ext cx="1360488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 Box 16"/>
          <p:cNvSpPr txBox="1">
            <a:spLocks noChangeArrowheads="1"/>
          </p:cNvSpPr>
          <p:nvPr/>
        </p:nvSpPr>
        <p:spPr bwMode="auto">
          <a:xfrm>
            <a:off x="4114800" y="4724400"/>
            <a:ext cx="13716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hoja de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papel </a:t>
            </a:r>
          </a:p>
        </p:txBody>
      </p:sp>
      <p:pic>
        <p:nvPicPr>
          <p:cNvPr id="25" name="Picture 1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3456132"/>
            <a:ext cx="1143000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2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5700" y="4371975"/>
            <a:ext cx="10287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Line 24"/>
          <p:cNvSpPr>
            <a:spLocks noChangeShapeType="1"/>
          </p:cNvSpPr>
          <p:nvPr/>
        </p:nvSpPr>
        <p:spPr bwMode="auto">
          <a:xfrm>
            <a:off x="8690176" y="44958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8" name="Line 25"/>
          <p:cNvSpPr>
            <a:spLocks noChangeShapeType="1"/>
          </p:cNvSpPr>
          <p:nvPr/>
        </p:nvSpPr>
        <p:spPr bwMode="auto">
          <a:xfrm>
            <a:off x="8343900" y="5147442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9" name="Text Box 17"/>
          <p:cNvSpPr txBox="1">
            <a:spLocks noChangeArrowheads="1"/>
          </p:cNvSpPr>
          <p:nvPr/>
        </p:nvSpPr>
        <p:spPr bwMode="auto">
          <a:xfrm>
            <a:off x="7772400" y="5486400"/>
            <a:ext cx="139065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carpeta</a:t>
            </a:r>
          </a:p>
        </p:txBody>
      </p:sp>
      <p:sp>
        <p:nvSpPr>
          <p:cNvPr id="31" name="Text Box 27"/>
          <p:cNvSpPr txBox="1">
            <a:spLocks noChangeArrowheads="1"/>
          </p:cNvSpPr>
          <p:nvPr/>
        </p:nvSpPr>
        <p:spPr bwMode="auto">
          <a:xfrm>
            <a:off x="6477000" y="6430963"/>
            <a:ext cx="190500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cartuchera </a:t>
            </a:r>
          </a:p>
        </p:txBody>
      </p:sp>
      <p:pic>
        <p:nvPicPr>
          <p:cNvPr id="32" name="Picture 2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638800"/>
            <a:ext cx="1381125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4334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5" grpId="0"/>
      <p:bldP spid="5136" grpId="0"/>
      <p:bldP spid="5137" grpId="0"/>
      <p:bldP spid="5138" grpId="0"/>
      <p:bldP spid="5139" grpId="0"/>
      <p:bldP spid="5140" grpId="0"/>
      <p:bldP spid="5141" grpId="0"/>
      <p:bldP spid="5142" grpId="0"/>
      <p:bldP spid="5143" grpId="0"/>
      <p:bldP spid="23" grpId="0" animBg="1"/>
      <p:bldP spid="29" grpId="0" animBg="1"/>
      <p:bldP spid="3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78075" y="-762000"/>
            <a:ext cx="15179675" cy="853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81000" y="762000"/>
            <a:ext cx="5186362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en-US" sz="3600" b="1" kern="0" dirty="0" smtClean="0">
                <a:solidFill>
                  <a:srgbClr val="FF0000"/>
                </a:solidFill>
              </a:rPr>
              <a:t>En el aula</a:t>
            </a:r>
            <a:endParaRPr lang="en-US" altLang="en-US" sz="3600" b="1" kern="0" dirty="0">
              <a:solidFill>
                <a:srgbClr val="FF0000"/>
              </a:solidFill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572000" y="2159913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raise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your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hand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4876800" y="2819400"/>
            <a:ext cx="5181600" cy="280076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La pregunta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Tener </a:t>
            </a:r>
            <a:r>
              <a:rPr lang="es-ES_tradnl" altLang="en-US" sz="2200" i="1" dirty="0" smtClean="0">
                <a:latin typeface="Verdana" pitchFamily="34" charset="0"/>
              </a:rPr>
              <a:t>(una pregunta)</a:t>
            </a: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Contestar </a:t>
            </a:r>
            <a:r>
              <a:rPr lang="es-ES_tradnl" altLang="en-US" sz="2200" i="1" dirty="0" smtClean="0">
                <a:latin typeface="Verdana" pitchFamily="34" charset="0"/>
              </a:rPr>
              <a:t>(una pregunta)</a:t>
            </a: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4800600" y="3302913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The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question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4724400" y="4293513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have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(a </a:t>
            </a:r>
            <a:r>
              <a:rPr lang="es-ES_tradnl" altLang="en-US" sz="2200" i="1" dirty="0" err="1" smtClean="0">
                <a:solidFill>
                  <a:srgbClr val="0000FF"/>
                </a:solidFill>
                <a:latin typeface="Verdana" pitchFamily="34" charset="0"/>
              </a:rPr>
              <a:t>question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)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4800600" y="5410200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answer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(a </a:t>
            </a:r>
            <a:r>
              <a:rPr lang="es-ES_tradnl" altLang="en-US" sz="2200" i="1" dirty="0" err="1" smtClean="0">
                <a:solidFill>
                  <a:srgbClr val="0000FF"/>
                </a:solidFill>
                <a:latin typeface="Verdana" pitchFamily="34" charset="0"/>
              </a:rPr>
              <a:t>question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)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0997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19400" y="-457200"/>
            <a:ext cx="14637544" cy="822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-152400" y="990600"/>
            <a:ext cx="5186362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en-US" sz="3600" b="1" kern="0" dirty="0">
              <a:solidFill>
                <a:srgbClr val="FF0000"/>
              </a:solidFill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562600" y="1416308"/>
            <a:ext cx="3962400" cy="51706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El examen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La prueba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Tomar </a:t>
            </a:r>
            <a:r>
              <a:rPr lang="es-ES_tradnl" altLang="en-US" sz="2200" i="1" dirty="0" smtClean="0">
                <a:latin typeface="Verdana" pitchFamily="34" charset="0"/>
              </a:rPr>
              <a:t>(un examen/ una prueba)</a:t>
            </a: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Nota buena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Nota mala</a:t>
            </a: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019800" y="1901624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Exam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/test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076043" y="2878370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Quiz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019800" y="4107359"/>
            <a:ext cx="3505200" cy="7694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take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(</a:t>
            </a:r>
            <a:r>
              <a:rPr lang="es-ES_tradnl" altLang="en-US" sz="2200" i="1" dirty="0" err="1" smtClean="0">
                <a:solidFill>
                  <a:srgbClr val="0000FF"/>
                </a:solidFill>
                <a:latin typeface="Verdana" pitchFamily="34" charset="0"/>
              </a:rPr>
              <a:t>an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i="1" dirty="0" err="1" smtClean="0">
                <a:solidFill>
                  <a:srgbClr val="0000FF"/>
                </a:solidFill>
                <a:latin typeface="Verdana" pitchFamily="34" charset="0"/>
              </a:rPr>
              <a:t>exam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/a </a:t>
            </a:r>
            <a:r>
              <a:rPr lang="es-ES_tradnl" altLang="en-US" sz="2200" i="1" dirty="0" err="1" smtClean="0">
                <a:solidFill>
                  <a:srgbClr val="0000FF"/>
                </a:solidFill>
                <a:latin typeface="Verdana" pitchFamily="34" charset="0"/>
              </a:rPr>
              <a:t>quiz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)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6324600" y="5257800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Good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grade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6057900" y="6371510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Bad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grade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331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305800" cy="5486400"/>
          </a:xfrm>
        </p:spPr>
        <p:txBody>
          <a:bodyPr/>
          <a:lstStyle/>
          <a:p>
            <a:endParaRPr lang="en-US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990600"/>
            <a:ext cx="5186362" cy="685800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en-US" altLang="en-US" sz="3600" b="1" dirty="0" smtClean="0">
                <a:solidFill>
                  <a:srgbClr val="FF0000"/>
                </a:solidFill>
              </a:rPr>
              <a:t>El </a:t>
            </a:r>
            <a:r>
              <a:rPr lang="en-US" altLang="en-US" sz="3600" b="1" dirty="0" err="1" smtClean="0">
                <a:solidFill>
                  <a:srgbClr val="FF0000"/>
                </a:solidFill>
              </a:rPr>
              <a:t>uniforme</a:t>
            </a:r>
            <a:endParaRPr lang="en-US" altLang="en-US" sz="3600" b="1" dirty="0">
              <a:solidFill>
                <a:srgbClr val="FF0000"/>
              </a:solidFill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391400" y="2133600"/>
            <a:ext cx="2514600" cy="17851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Llevar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7848600" y="2811959"/>
            <a:ext cx="1371600" cy="144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wear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/ 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T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o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carry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219200" y="3040559"/>
            <a:ext cx="1371600" cy="7694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Men’s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shirt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600200" y="5181600"/>
            <a:ext cx="13716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pants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5257800" y="3276600"/>
            <a:ext cx="13716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blouse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5334000" y="4648200"/>
            <a:ext cx="13716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skirt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000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362200" y="457200"/>
            <a:ext cx="5486400" cy="29718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</a:rPr>
              <a:t>-AR</a:t>
            </a:r>
            <a:endParaRPr lang="en-US" altLang="en-US" sz="2400" b="1"/>
          </a:p>
          <a:p>
            <a:pPr>
              <a:buFontTx/>
              <a:buNone/>
            </a:pPr>
            <a:r>
              <a:rPr lang="en-US" altLang="en-US" sz="2400"/>
              <a:t>Yo- </a:t>
            </a:r>
          </a:p>
          <a:p>
            <a:pPr>
              <a:buFontTx/>
              <a:buNone/>
            </a:pPr>
            <a:r>
              <a:rPr lang="en-US" altLang="en-US" sz="2400"/>
              <a:t>T</a:t>
            </a:r>
            <a:r>
              <a:rPr lang="en-US" altLang="en-US" sz="2400">
                <a:cs typeface="Times New Roman" pitchFamily="18" charset="0"/>
              </a:rPr>
              <a:t>ú</a:t>
            </a:r>
            <a:r>
              <a:rPr lang="en-US" altLang="en-US" sz="2400"/>
              <a:t>- </a:t>
            </a:r>
          </a:p>
          <a:p>
            <a:pPr>
              <a:buFontTx/>
              <a:buNone/>
            </a:pPr>
            <a:r>
              <a:rPr lang="en-US" altLang="en-US" sz="2400">
                <a:cs typeface="Times New Roman" pitchFamily="18" charset="0"/>
              </a:rPr>
              <a:t>É</a:t>
            </a:r>
            <a:r>
              <a:rPr lang="en-US" altLang="en-US" sz="2400"/>
              <a:t>l/ella/Ud-</a:t>
            </a:r>
            <a:endParaRPr lang="en-US" altLang="en-US" sz="1800"/>
          </a:p>
          <a:p>
            <a:pPr>
              <a:buFontTx/>
              <a:buNone/>
            </a:pPr>
            <a:r>
              <a:rPr lang="en-US" altLang="en-US" sz="2400"/>
              <a:t>Nosotros- </a:t>
            </a:r>
          </a:p>
          <a:p>
            <a:pPr>
              <a:buFontTx/>
              <a:buNone/>
            </a:pPr>
            <a:r>
              <a:rPr lang="en-US" altLang="en-US" sz="2400"/>
              <a:t>Ellos/ellas/Uds-</a:t>
            </a:r>
            <a:endParaRPr lang="en-US" altLang="en-US" sz="1800"/>
          </a:p>
        </p:txBody>
      </p:sp>
      <p:sp>
        <p:nvSpPr>
          <p:cNvPr id="24579" name="Oval 3"/>
          <p:cNvSpPr>
            <a:spLocks noChangeArrowheads="1"/>
          </p:cNvSpPr>
          <p:nvPr/>
        </p:nvSpPr>
        <p:spPr bwMode="auto">
          <a:xfrm>
            <a:off x="4572000" y="3352800"/>
            <a:ext cx="1219200" cy="10668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0" name="Oval 4"/>
          <p:cNvSpPr>
            <a:spLocks noChangeArrowheads="1"/>
          </p:cNvSpPr>
          <p:nvPr/>
        </p:nvSpPr>
        <p:spPr bwMode="auto">
          <a:xfrm>
            <a:off x="3657600" y="3886200"/>
            <a:ext cx="1143000" cy="1143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1" name="Oval 5"/>
          <p:cNvSpPr>
            <a:spLocks noChangeArrowheads="1"/>
          </p:cNvSpPr>
          <p:nvPr/>
        </p:nvSpPr>
        <p:spPr bwMode="auto">
          <a:xfrm>
            <a:off x="5486400" y="4038600"/>
            <a:ext cx="1143000" cy="1143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2" name="Oval 6"/>
          <p:cNvSpPr>
            <a:spLocks noChangeArrowheads="1"/>
          </p:cNvSpPr>
          <p:nvPr/>
        </p:nvSpPr>
        <p:spPr bwMode="auto">
          <a:xfrm>
            <a:off x="5105400" y="5029200"/>
            <a:ext cx="1143000" cy="10668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3" name="Oval 7"/>
          <p:cNvSpPr>
            <a:spLocks noChangeArrowheads="1"/>
          </p:cNvSpPr>
          <p:nvPr/>
        </p:nvSpPr>
        <p:spPr bwMode="auto">
          <a:xfrm rot="-3421566">
            <a:off x="3962400" y="4953000"/>
            <a:ext cx="1143000" cy="1143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4" name="Oval 8"/>
          <p:cNvSpPr>
            <a:spLocks noChangeArrowheads="1"/>
          </p:cNvSpPr>
          <p:nvPr/>
        </p:nvSpPr>
        <p:spPr bwMode="auto">
          <a:xfrm>
            <a:off x="4495800" y="4267200"/>
            <a:ext cx="1295400" cy="10668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5021263" y="3352800"/>
            <a:ext cx="38893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200" b="1">
                <a:latin typeface="Arial" charset="0"/>
              </a:rPr>
              <a:t>Yo</a:t>
            </a: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4781550" y="3733800"/>
            <a:ext cx="781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b="1">
                <a:solidFill>
                  <a:srgbClr val="0000FF"/>
                </a:solidFill>
                <a:latin typeface="Arial" charset="0"/>
              </a:rPr>
              <a:t>tomO</a:t>
            </a:r>
          </a:p>
        </p:txBody>
      </p:sp>
      <p:sp>
        <p:nvSpPr>
          <p:cNvPr id="24587" name="Text Box 11"/>
          <p:cNvSpPr txBox="1">
            <a:spLocks noChangeArrowheads="1"/>
          </p:cNvSpPr>
          <p:nvPr/>
        </p:nvSpPr>
        <p:spPr bwMode="auto">
          <a:xfrm rot="5400000">
            <a:off x="6297613" y="4419600"/>
            <a:ext cx="38893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200" b="1">
                <a:latin typeface="Arial" charset="0"/>
              </a:rPr>
              <a:t>Tú</a:t>
            </a:r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auto">
          <a:xfrm rot="8933094">
            <a:off x="5334000" y="5715000"/>
            <a:ext cx="9334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200" b="1">
                <a:latin typeface="Arial" charset="0"/>
              </a:rPr>
              <a:t>Él ella Ud</a:t>
            </a:r>
          </a:p>
        </p:txBody>
      </p:sp>
      <p:sp>
        <p:nvSpPr>
          <p:cNvPr id="24589" name="Text Box 13"/>
          <p:cNvSpPr txBox="1">
            <a:spLocks noChangeArrowheads="1"/>
          </p:cNvSpPr>
          <p:nvPr/>
        </p:nvSpPr>
        <p:spPr bwMode="auto">
          <a:xfrm rot="12309427">
            <a:off x="3810000" y="5668963"/>
            <a:ext cx="99853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200" b="1">
                <a:latin typeface="Arial" charset="0"/>
              </a:rPr>
              <a:t>Nosotros</a:t>
            </a:r>
          </a:p>
        </p:txBody>
      </p:sp>
      <p:sp>
        <p:nvSpPr>
          <p:cNvPr id="24590" name="Text Box 14"/>
          <p:cNvSpPr txBox="1">
            <a:spLocks noChangeArrowheads="1"/>
          </p:cNvSpPr>
          <p:nvPr/>
        </p:nvSpPr>
        <p:spPr bwMode="auto">
          <a:xfrm rot="-2589143">
            <a:off x="3505200" y="4040188"/>
            <a:ext cx="12954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000" b="1">
                <a:latin typeface="Arial" charset="0"/>
              </a:rPr>
              <a:t>Ellos ellas uds</a:t>
            </a:r>
          </a:p>
        </p:txBody>
      </p:sp>
      <p:sp>
        <p:nvSpPr>
          <p:cNvPr id="24591" name="Text Box 15"/>
          <p:cNvSpPr txBox="1">
            <a:spLocks noChangeArrowheads="1"/>
          </p:cNvSpPr>
          <p:nvPr/>
        </p:nvSpPr>
        <p:spPr bwMode="auto">
          <a:xfrm>
            <a:off x="4572000" y="4524375"/>
            <a:ext cx="10668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1600" b="1">
                <a:latin typeface="Arial" charset="0"/>
              </a:rPr>
              <a:t>Tomar</a:t>
            </a:r>
            <a:endParaRPr lang="en-US" altLang="en-US" sz="1600" i="1">
              <a:latin typeface="Arial" charset="0"/>
            </a:endParaRPr>
          </a:p>
          <a:p>
            <a:pPr algn="ctr"/>
            <a:r>
              <a:rPr lang="en-US" altLang="en-US" sz="1600" i="1">
                <a:latin typeface="Arial" charset="0"/>
              </a:rPr>
              <a:t>To take</a:t>
            </a:r>
            <a:endParaRPr lang="en-US" altLang="en-US" sz="1600" b="1">
              <a:latin typeface="Arial" charset="0"/>
            </a:endParaRPr>
          </a:p>
        </p:txBody>
      </p:sp>
      <p:sp>
        <p:nvSpPr>
          <p:cNvPr id="24592" name="Text Box 16"/>
          <p:cNvSpPr txBox="1">
            <a:spLocks noChangeArrowheads="1"/>
          </p:cNvSpPr>
          <p:nvPr/>
        </p:nvSpPr>
        <p:spPr bwMode="auto">
          <a:xfrm rot="5400000">
            <a:off x="5666582" y="4391818"/>
            <a:ext cx="920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b="1">
                <a:solidFill>
                  <a:srgbClr val="0000FF"/>
                </a:solidFill>
                <a:latin typeface="Arial" charset="0"/>
              </a:rPr>
              <a:t>tomAS</a:t>
            </a:r>
          </a:p>
        </p:txBody>
      </p:sp>
      <p:sp>
        <p:nvSpPr>
          <p:cNvPr id="24593" name="Text Box 17"/>
          <p:cNvSpPr txBox="1">
            <a:spLocks noChangeArrowheads="1"/>
          </p:cNvSpPr>
          <p:nvPr/>
        </p:nvSpPr>
        <p:spPr bwMode="auto">
          <a:xfrm rot="8712652">
            <a:off x="5327650" y="5410200"/>
            <a:ext cx="768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b="1">
                <a:solidFill>
                  <a:srgbClr val="0000FF"/>
                </a:solidFill>
                <a:latin typeface="Arial" charset="0"/>
              </a:rPr>
              <a:t>tomA</a:t>
            </a:r>
          </a:p>
        </p:txBody>
      </p:sp>
      <p:sp>
        <p:nvSpPr>
          <p:cNvPr id="24594" name="Text Box 18"/>
          <p:cNvSpPr txBox="1">
            <a:spLocks noChangeArrowheads="1"/>
          </p:cNvSpPr>
          <p:nvPr/>
        </p:nvSpPr>
        <p:spPr bwMode="auto">
          <a:xfrm rot="12624030">
            <a:off x="3892550" y="5348288"/>
            <a:ext cx="1289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b="1">
                <a:solidFill>
                  <a:srgbClr val="0000FF"/>
                </a:solidFill>
                <a:latin typeface="Arial" charset="0"/>
              </a:rPr>
              <a:t>tomAMOS</a:t>
            </a:r>
          </a:p>
        </p:txBody>
      </p:sp>
      <p:sp>
        <p:nvSpPr>
          <p:cNvPr id="24595" name="Text Box 19"/>
          <p:cNvSpPr txBox="1">
            <a:spLocks noChangeArrowheads="1"/>
          </p:cNvSpPr>
          <p:nvPr/>
        </p:nvSpPr>
        <p:spPr bwMode="auto">
          <a:xfrm rot="-2429705">
            <a:off x="3733800" y="4281488"/>
            <a:ext cx="933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b="1">
                <a:solidFill>
                  <a:srgbClr val="0000FF"/>
                </a:solidFill>
                <a:latin typeface="Arial" charset="0"/>
              </a:rPr>
              <a:t>tomAN</a:t>
            </a:r>
          </a:p>
        </p:txBody>
      </p:sp>
      <p:sp>
        <p:nvSpPr>
          <p:cNvPr id="24596" name="Text Box 20"/>
          <p:cNvSpPr txBox="1">
            <a:spLocks noChangeArrowheads="1"/>
          </p:cNvSpPr>
          <p:nvPr/>
        </p:nvSpPr>
        <p:spPr bwMode="auto">
          <a:xfrm>
            <a:off x="3048000" y="914400"/>
            <a:ext cx="522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en-US" b="1">
                <a:solidFill>
                  <a:srgbClr val="008000"/>
                </a:solidFill>
              </a:rPr>
              <a:t>-O</a:t>
            </a:r>
            <a:endParaRPr lang="en-US" altLang="en-US"/>
          </a:p>
        </p:txBody>
      </p:sp>
      <p:sp>
        <p:nvSpPr>
          <p:cNvPr id="24597" name="Text Box 21"/>
          <p:cNvSpPr txBox="1">
            <a:spLocks noChangeArrowheads="1"/>
          </p:cNvSpPr>
          <p:nvPr/>
        </p:nvSpPr>
        <p:spPr bwMode="auto">
          <a:xfrm>
            <a:off x="2992438" y="1371600"/>
            <a:ext cx="676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en-US" b="1">
                <a:solidFill>
                  <a:srgbClr val="008000"/>
                </a:solidFill>
              </a:rPr>
              <a:t>-AS</a:t>
            </a:r>
            <a:endParaRPr lang="en-US" altLang="en-US"/>
          </a:p>
        </p:txBody>
      </p:sp>
      <p:sp>
        <p:nvSpPr>
          <p:cNvPr id="24598" name="Text Box 22"/>
          <p:cNvSpPr txBox="1">
            <a:spLocks noChangeArrowheads="1"/>
          </p:cNvSpPr>
          <p:nvPr/>
        </p:nvSpPr>
        <p:spPr bwMode="auto">
          <a:xfrm>
            <a:off x="3886200" y="1828800"/>
            <a:ext cx="506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en-US" b="1">
                <a:solidFill>
                  <a:srgbClr val="008000"/>
                </a:solidFill>
              </a:rPr>
              <a:t>-A</a:t>
            </a:r>
            <a:endParaRPr lang="en-US" altLang="en-US"/>
          </a:p>
        </p:txBody>
      </p:sp>
      <p:sp>
        <p:nvSpPr>
          <p:cNvPr id="24599" name="Text Box 23"/>
          <p:cNvSpPr txBox="1">
            <a:spLocks noChangeArrowheads="1"/>
          </p:cNvSpPr>
          <p:nvPr/>
        </p:nvSpPr>
        <p:spPr bwMode="auto">
          <a:xfrm>
            <a:off x="3733800" y="2209800"/>
            <a:ext cx="1200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en-US" b="1">
                <a:solidFill>
                  <a:srgbClr val="008000"/>
                </a:solidFill>
              </a:rPr>
              <a:t>-AMOS</a:t>
            </a:r>
            <a:endParaRPr lang="en-US" altLang="en-US"/>
          </a:p>
        </p:txBody>
      </p:sp>
      <p:sp>
        <p:nvSpPr>
          <p:cNvPr id="24600" name="Text Box 24"/>
          <p:cNvSpPr txBox="1">
            <a:spLocks noChangeArrowheads="1"/>
          </p:cNvSpPr>
          <p:nvPr/>
        </p:nvSpPr>
        <p:spPr bwMode="auto">
          <a:xfrm>
            <a:off x="4495800" y="2667000"/>
            <a:ext cx="727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en-US" b="1">
                <a:solidFill>
                  <a:srgbClr val="008000"/>
                </a:solidFill>
              </a:rPr>
              <a:t>-AN</a:t>
            </a:r>
            <a:endParaRPr lang="en-US" altLang="en-US"/>
          </a:p>
        </p:txBody>
      </p:sp>
      <p:pic>
        <p:nvPicPr>
          <p:cNvPr id="24602" name="Picture 26" descr="ANd9GcRlfTDgKXzA5xV3rc-93wWZCd9hfMRtbA0jTU3HqAEGcIg0gsBQq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429000"/>
            <a:ext cx="1790700" cy="255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603" name="Text Box 27"/>
          <p:cNvSpPr txBox="1">
            <a:spLocks noChangeArrowheads="1"/>
          </p:cNvSpPr>
          <p:nvPr/>
        </p:nvSpPr>
        <p:spPr bwMode="auto">
          <a:xfrm>
            <a:off x="457200" y="6019800"/>
            <a:ext cx="28590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600" b="1"/>
              <a:t>Eduardo ________ un examen.</a:t>
            </a:r>
          </a:p>
        </p:txBody>
      </p:sp>
      <p:sp>
        <p:nvSpPr>
          <p:cNvPr id="24604" name="Text Box 28"/>
          <p:cNvSpPr txBox="1">
            <a:spLocks noChangeArrowheads="1"/>
          </p:cNvSpPr>
          <p:nvPr/>
        </p:nvSpPr>
        <p:spPr bwMode="auto">
          <a:xfrm>
            <a:off x="1371600" y="5943600"/>
            <a:ext cx="768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b="1">
                <a:solidFill>
                  <a:srgbClr val="0000FF"/>
                </a:solidFill>
                <a:latin typeface="Arial" charset="0"/>
              </a:rPr>
              <a:t>tomA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6" grpId="0"/>
      <p:bldP spid="24591" grpId="0"/>
      <p:bldP spid="24592" grpId="0"/>
      <p:bldP spid="24593" grpId="0"/>
      <p:bldP spid="24593" grpId="1"/>
      <p:bldP spid="24594" grpId="0"/>
      <p:bldP spid="24595" grpId="0"/>
      <p:bldP spid="24596" grpId="0"/>
      <p:bldP spid="24597" grpId="0"/>
      <p:bldP spid="24598" grpId="0"/>
      <p:bldP spid="24599" grpId="0"/>
      <p:bldP spid="24600" grpId="0"/>
      <p:bldP spid="24603" grpId="0"/>
      <p:bldP spid="2460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76200"/>
            <a:ext cx="7543800" cy="884238"/>
          </a:xfrm>
        </p:spPr>
        <p:txBody>
          <a:bodyPr/>
          <a:lstStyle/>
          <a:p>
            <a:r>
              <a:rPr lang="es-ES_tradnl" altLang="en-US" dirty="0" smtClean="0">
                <a:solidFill>
                  <a:srgbClr val="CC0000"/>
                </a:solidFill>
              </a:rPr>
              <a:t>Practica</a:t>
            </a:r>
            <a:endParaRPr lang="es-ES_tradnl" altLang="en-US" dirty="0">
              <a:solidFill>
                <a:srgbClr val="CC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90600"/>
            <a:ext cx="8229600" cy="5715000"/>
          </a:xfrm>
        </p:spPr>
        <p:txBody>
          <a:bodyPr/>
          <a:lstStyle/>
          <a:p>
            <a:r>
              <a:rPr lang="es-ES_tradnl" altLang="en-US" dirty="0" err="1" smtClean="0"/>
              <a:t>Conjugate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following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verbs</a:t>
            </a:r>
            <a:r>
              <a:rPr lang="es-ES_tradnl" altLang="en-US" dirty="0" smtClean="0"/>
              <a:t>:</a:t>
            </a:r>
            <a:endParaRPr lang="es-ES_tradnl" alt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altLang="en-US" dirty="0" smtClean="0"/>
              <a:t>Estudiar </a:t>
            </a:r>
            <a:r>
              <a:rPr lang="es-ES_tradnl" altLang="en-US" i="1" dirty="0"/>
              <a:t>(</a:t>
            </a:r>
            <a:r>
              <a:rPr lang="es-ES_tradnl" altLang="en-US" i="1" dirty="0" err="1"/>
              <a:t>to</a:t>
            </a:r>
            <a:r>
              <a:rPr lang="es-ES_tradnl" altLang="en-US" i="1" dirty="0"/>
              <a:t> </a:t>
            </a:r>
            <a:r>
              <a:rPr lang="es-ES_tradnl" altLang="en-US" i="1" dirty="0" err="1"/>
              <a:t>study</a:t>
            </a:r>
            <a:r>
              <a:rPr lang="es-ES_tradnl" altLang="en-US" i="1" dirty="0"/>
              <a:t>)</a:t>
            </a:r>
            <a:endParaRPr lang="es-ES_tradnl" altLang="en-US" dirty="0"/>
          </a:p>
          <a:p>
            <a:pPr>
              <a:buFont typeface="Wingdings" pitchFamily="2" charset="2"/>
              <a:buAutoNum type="arabicPeriod"/>
            </a:pPr>
            <a:r>
              <a:rPr lang="es-ES_tradnl" altLang="en-US" dirty="0"/>
              <a:t>Sacar </a:t>
            </a:r>
            <a:r>
              <a:rPr lang="es-ES_tradnl" altLang="en-US" i="1" dirty="0"/>
              <a:t>(</a:t>
            </a:r>
            <a:r>
              <a:rPr lang="es-ES_tradnl" altLang="en-US" i="1" dirty="0" err="1"/>
              <a:t>to</a:t>
            </a:r>
            <a:r>
              <a:rPr lang="es-ES_tradnl" altLang="en-US" i="1" dirty="0"/>
              <a:t> </a:t>
            </a:r>
            <a:r>
              <a:rPr lang="es-ES_tradnl" altLang="en-US" i="1" dirty="0" err="1"/>
              <a:t>get</a:t>
            </a:r>
            <a:r>
              <a:rPr lang="es-ES_tradnl" altLang="en-US" i="1" dirty="0"/>
              <a:t>/ </a:t>
            </a:r>
            <a:r>
              <a:rPr lang="es-ES_tradnl" altLang="en-US" i="1" dirty="0" err="1"/>
              <a:t>to</a:t>
            </a:r>
            <a:r>
              <a:rPr lang="es-ES_tradnl" altLang="en-US" i="1" dirty="0"/>
              <a:t> </a:t>
            </a:r>
            <a:r>
              <a:rPr lang="es-ES_tradnl" altLang="en-US" i="1" dirty="0" err="1"/>
              <a:t>receive</a:t>
            </a:r>
            <a:r>
              <a:rPr lang="es-ES_tradnl" altLang="en-US" i="1" dirty="0"/>
              <a:t>)</a:t>
            </a:r>
            <a:endParaRPr lang="es-ES_tradnl" altLang="en-US" dirty="0"/>
          </a:p>
          <a:p>
            <a:pPr>
              <a:buFont typeface="Wingdings" pitchFamily="2" charset="2"/>
              <a:buAutoNum type="arabicPeriod"/>
            </a:pPr>
            <a:r>
              <a:rPr lang="es-ES_tradnl" altLang="en-US" dirty="0"/>
              <a:t>Llevar </a:t>
            </a:r>
            <a:r>
              <a:rPr lang="es-ES_tradnl" altLang="en-US" i="1" dirty="0"/>
              <a:t>(to </a:t>
            </a:r>
            <a:r>
              <a:rPr lang="es-ES_tradnl" altLang="en-US" i="1" dirty="0" err="1"/>
              <a:t>wear</a:t>
            </a:r>
            <a:r>
              <a:rPr lang="es-ES_tradnl" altLang="en-US" i="1" dirty="0" smtClean="0"/>
              <a:t>)</a:t>
            </a:r>
            <a:endParaRPr lang="es-ES_tradnl" altLang="en-US" dirty="0"/>
          </a:p>
          <a:p>
            <a:pPr>
              <a:buFont typeface="Wingdings" pitchFamily="2" charset="2"/>
              <a:buAutoNum type="arabicPeriod"/>
            </a:pPr>
            <a:r>
              <a:rPr lang="es-ES_tradnl" altLang="en-US" dirty="0"/>
              <a:t>Hablar </a:t>
            </a:r>
            <a:r>
              <a:rPr lang="es-ES_tradnl" altLang="en-US" i="1" dirty="0"/>
              <a:t>(</a:t>
            </a:r>
            <a:r>
              <a:rPr lang="es-ES_tradnl" altLang="en-US" i="1" dirty="0" err="1"/>
              <a:t>to</a:t>
            </a:r>
            <a:r>
              <a:rPr lang="es-ES_tradnl" altLang="en-US" i="1" dirty="0"/>
              <a:t> </a:t>
            </a:r>
            <a:r>
              <a:rPr lang="es-ES_tradnl" altLang="en-US" i="1" dirty="0" err="1"/>
              <a:t>speak</a:t>
            </a:r>
            <a:r>
              <a:rPr lang="es-ES_tradnl" altLang="en-US" i="1" dirty="0" smtClean="0"/>
              <a:t>)</a:t>
            </a:r>
          </a:p>
          <a:p>
            <a:pPr>
              <a:buFont typeface="Wingdings" pitchFamily="2" charset="2"/>
              <a:buAutoNum type="arabicPeriod"/>
            </a:pPr>
            <a:r>
              <a:rPr lang="es-ES_tradnl" altLang="en-US" dirty="0" smtClean="0"/>
              <a:t>Preguntar (to </a:t>
            </a:r>
            <a:r>
              <a:rPr lang="es-ES_tradnl" altLang="en-US" dirty="0" err="1" smtClean="0"/>
              <a:t>ask</a:t>
            </a:r>
            <a:r>
              <a:rPr lang="es-ES_tradnl" altLang="en-US" dirty="0" smtClean="0"/>
              <a:t>)</a:t>
            </a:r>
            <a:endParaRPr lang="es-ES_tradnl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57581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t Class">
  <a:themeElements>
    <a:clrScheme name="Art Class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Art Class</Template>
  <TotalTime>1106</TotalTime>
  <Words>218</Words>
  <Application>Microsoft Office PowerPoint</Application>
  <PresentationFormat>On-screen Show (4:3)</PresentationFormat>
  <Paragraphs>107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Art Class</vt:lpstr>
      <vt:lpstr>Me llamo ___________       Clase 702 La fecha es el 16 de diciembre del 2013</vt:lpstr>
      <vt:lpstr>Vocabulario: en la escuela</vt:lpstr>
      <vt:lpstr>Materiales Escolares</vt:lpstr>
      <vt:lpstr>PowerPoint Presentation</vt:lpstr>
      <vt:lpstr>PowerPoint Presentation</vt:lpstr>
      <vt:lpstr>El uniforme</vt:lpstr>
      <vt:lpstr>PowerPoint Presentation</vt:lpstr>
      <vt:lpstr>Practica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Clase 11 IM La fecha es el 27 de septiembre del 2010</dc:title>
  <dc:creator>Helen Zumaeta</dc:creator>
  <cp:lastModifiedBy>Helen Zumaeta</cp:lastModifiedBy>
  <cp:revision>22</cp:revision>
  <dcterms:created xsi:type="dcterms:W3CDTF">2010-10-01T13:50:57Z</dcterms:created>
  <dcterms:modified xsi:type="dcterms:W3CDTF">2013-12-16T22:04:20Z</dcterms:modified>
</cp:coreProperties>
</file>